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4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5"/>
    <p:restoredTop sz="94664"/>
  </p:normalViewPr>
  <p:slideViewPr>
    <p:cSldViewPr snapToGrid="0">
      <p:cViewPr varScale="1">
        <p:scale>
          <a:sx n="78" d="100"/>
          <a:sy n="78" d="100"/>
        </p:scale>
        <p:origin x="95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52945-4E71-41E2-A805-1AFCE3B2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86FBC3-14E6-4963-96F6-43F951D24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47DA69-76AC-44C1-B694-3AC566916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A31EE4-7B2F-40E5-A611-F0D54AA6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24DFC5-FA8D-40A9-ACE6-C6E4F611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306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5ADDE-4A74-456B-9542-1F827C7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7C25B5-B40A-49A7-B6B5-D26FF40EB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7C254-E74F-4336-8639-6D4F26AC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116FDC-7CE9-4D08-B5DA-4B88D5C5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F870DF-92F7-4366-A568-3414D7D0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317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B4C3CFC-8646-4FB9-BB05-F61E693C5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9D9968-D24F-4255-89D9-E2DED21EB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D4E7A8-FB67-4BF8-A95D-476D41CD9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EFFA57-0587-430C-A564-B44FD9B7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F112D2-1CD5-4CF1-9D18-6C41DE5B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7981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97479-5E72-4CA7-B778-3C879B1D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5F8C8-C98C-49A7-BE07-7058EE948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2C1E43-12F9-46F1-862B-D6D27D7B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6AD5B9-2C22-40C0-8529-BEA23250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CDC618-9D4C-4B72-A25B-516BE274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1660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894C4-C66F-45A2-AE0D-6FD20B9A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041674-3CFB-4607-960C-A581BEC34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DDE866-D6FF-4A90-8FAE-983D8664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2BDFDA-D3A2-4440-A703-D98765FA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8D02DE-0430-43A9-8116-C913826A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47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D4D42-4696-4749-84FD-AE0D58F6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0AE5F7-D879-49D9-9B77-944D148D9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DE2FAB-CB15-4309-945F-7877EB24F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510FBB-BF91-4C7C-BAA1-E8B3800B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D104E0-C639-4C7D-997E-7B143063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17FE92-3D45-4774-B468-396F6918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04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6F83F7-5EBB-4965-A868-4DF58879F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F9DC73-85F1-4A38-B732-DA4CB8F01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693E4F-B8FB-4B3D-9786-F057F6C23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7083619-26E6-45FB-8189-597BBA604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1C2F295-E6F8-4B7C-A4BB-BB4F72BE9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12128A-E6C9-4DFE-92D0-F5D1CE8B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F95B04F-59E7-4B45-A334-1707D007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8524589-1296-4C84-A1CA-64EAD0D3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661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A3A6C-6C1E-44E3-9557-4FDB632F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B184B3-2676-4053-8FDE-13BE9ECF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9CF03A-BCD9-4874-8DD1-08BB09C1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D30D71-2AEF-4189-A3E7-520DB227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182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52CCE3-E8EC-44BB-97F7-EE3F0E3D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40C7042-348E-4B44-8154-B41095B6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C37383-824F-4DA7-819F-6DCA2C59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184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DBDC95-292C-4D09-B22E-AD46B15D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F728E7-AE97-4206-BD61-FF90D458D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B6D7E5-EA22-4FB0-AC2E-5491656ED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38B464-AF51-4B4D-86CC-63BD442F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73E23-2AAC-4FEF-86F2-896FB8F97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286C33-1325-47F6-9B9F-802936FD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968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186F9-627E-405A-80A1-A42DA8A0C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69D2E9-40BE-4D0A-AA31-706609916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BB7D93-A3F8-4735-ACF0-3CACDBC9A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558A8F-82C0-423E-8821-32F3280C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E89AD7-361E-47DA-912C-AC571B4C4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D43648-F1E8-423C-954E-120F5C2C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60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EFB1E-E817-4AF6-B904-01D721B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2DFE19-B594-4EB2-9910-D0A635378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47DCE4-AF28-40E9-8DF9-522CCE88F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F8766F-D3EB-43D2-BD04-247899BA4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FD8E47-DA2F-4524-86F5-D091983F7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2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5342-2479-CC1C-A39E-EA7CEDEBE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26039"/>
            <a:ext cx="12192000" cy="3429000"/>
          </a:xfrm>
        </p:spPr>
        <p:txBody>
          <a:bodyPr>
            <a:no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МИНОБРНАУКИ РОССИИ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Федеральное государственное бюджетное образовательное учреждение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высшего образования</a:t>
            </a:r>
            <a:b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«МИРЭА – Российский технологический университет»</a:t>
            </a:r>
            <a:b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РТУ МИРЭА</a:t>
            </a:r>
            <a:b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Институт информационных технологий (ИИТ)</a:t>
            </a:r>
            <a:b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Кафедра математического обеспечения и стандартизации информационных технологий (МОСИТ)</a:t>
            </a:r>
            <a:b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КУРСОВАЯ РАБОТА</a:t>
            </a:r>
            <a:b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 дисциплине «Разработка клиент-серверных мобильных приложений»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Тема курсовой работы: «Разработка клиент-серверного мобильного приложения игрового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бэклога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FC9EF-8817-4060-87A0-D4289A6760D0}"/>
              </a:ext>
            </a:extLst>
          </p:cNvPr>
          <p:cNvSpPr txBox="1"/>
          <p:nvPr/>
        </p:nvSpPr>
        <p:spPr>
          <a:xfrm>
            <a:off x="5417260" y="6123206"/>
            <a:ext cx="6774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Работу выполнил студент группы ИКБО-11-22 Гришин А.В.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 курсовой работы к.э.н., доцент Исабекова О.А.</a:t>
            </a:r>
          </a:p>
        </p:txBody>
      </p:sp>
    </p:spTree>
    <p:extLst>
      <p:ext uri="{BB962C8B-B14F-4D97-AF65-F5344CB8AC3E}">
        <p14:creationId xmlns:p14="http://schemas.microsoft.com/office/powerpoint/2010/main" val="78888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61439-0D21-BF9C-8B0D-D8FA49DF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>
            <a:extLst>
              <a:ext uri="{FF2B5EF4-FFF2-40B4-BE49-F238E27FC236}">
                <a16:creationId xmlns:a16="http://schemas.microsoft.com/office/drawing/2014/main" id="{5841F6B7-CBAD-A155-1250-BA81AA7B5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03198"/>
            <a:ext cx="8896350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Диаграмма классов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397B-D137-2596-549D-B7A960C700FF}"/>
              </a:ext>
            </a:extLst>
          </p:cNvPr>
          <p:cNvSpPr txBox="1"/>
          <p:nvPr/>
        </p:nvSpPr>
        <p:spPr>
          <a:xfrm>
            <a:off x="11446933" y="368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A2D7A-B167-4B4A-C8F4-FE25C93B4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8741" y="1019724"/>
            <a:ext cx="4014516" cy="48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2A1C2-D6DF-7AA7-58E9-437A96D83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>
            <a:extLst>
              <a:ext uri="{FF2B5EF4-FFF2-40B4-BE49-F238E27FC236}">
                <a16:creationId xmlns:a16="http://schemas.microsoft.com/office/drawing/2014/main" id="{C07C9292-FE10-E161-9939-862069F1F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03198"/>
            <a:ext cx="8896350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Логическая модель БД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565F9-F82F-A42C-DA49-4494F5C4C0E8}"/>
              </a:ext>
            </a:extLst>
          </p:cNvPr>
          <p:cNvSpPr txBox="1"/>
          <p:nvPr/>
        </p:nvSpPr>
        <p:spPr>
          <a:xfrm>
            <a:off x="11446933" y="368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EE09B8-2176-7659-04A0-DB344A53C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0956" y="1185003"/>
            <a:ext cx="5770088" cy="496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6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652F9C4-A3B4-45A8-8C5F-066775402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222" y="203198"/>
            <a:ext cx="11479556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Тестирование разработанного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048B88-B7E7-4CC8-9DA2-3E3E54042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32"/>
          <a:stretch/>
        </p:blipFill>
        <p:spPr>
          <a:xfrm>
            <a:off x="356221" y="2181331"/>
            <a:ext cx="11479557" cy="33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6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4AED7-5154-0BB0-9851-1C4F85308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>
            <a:extLst>
              <a:ext uri="{FF2B5EF4-FFF2-40B4-BE49-F238E27FC236}">
                <a16:creationId xmlns:a16="http://schemas.microsoft.com/office/drawing/2014/main" id="{21BC8236-84B6-8BB2-E3D8-211B48297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03198"/>
            <a:ext cx="8896350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Демонстрация работы приложения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26904-4F51-8A10-0F11-7B817ED8B908}"/>
              </a:ext>
            </a:extLst>
          </p:cNvPr>
          <p:cNvSpPr txBox="1"/>
          <p:nvPr/>
        </p:nvSpPr>
        <p:spPr>
          <a:xfrm>
            <a:off x="11446933" y="368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3" name="Мультимедиа1_1">
            <a:hlinkClick r:id="" action="ppaction://media"/>
            <a:extLst>
              <a:ext uri="{FF2B5EF4-FFF2-40B4-BE49-F238E27FC236}">
                <a16:creationId xmlns:a16="http://schemas.microsoft.com/office/drawing/2014/main" id="{5EAA46C9-3383-4820-7B8A-44895FA8B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5932" y="838406"/>
            <a:ext cx="2560135" cy="56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D297A-64C8-BF34-C0B8-4ED0159C7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>
            <a:extLst>
              <a:ext uri="{FF2B5EF4-FFF2-40B4-BE49-F238E27FC236}">
                <a16:creationId xmlns:a16="http://schemas.microsoft.com/office/drawing/2014/main" id="{956EC634-8483-A0F6-9926-7513BAA51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03198"/>
            <a:ext cx="8896350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ED625-3EF0-9669-C839-520FD818700F}"/>
              </a:ext>
            </a:extLst>
          </p:cNvPr>
          <p:cNvSpPr txBox="1"/>
          <p:nvPr/>
        </p:nvSpPr>
        <p:spPr>
          <a:xfrm>
            <a:off x="11446933" y="368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2E52-EC17-1A4D-34BF-1A209FBE8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9814"/>
            <a:ext cx="10515600" cy="5687739"/>
          </a:xfrm>
        </p:spPr>
        <p:txBody>
          <a:bodyPr>
            <a:normAutofit/>
          </a:bodyPr>
          <a:lstStyle/>
          <a:p>
            <a:pPr marL="0" indent="450000" algn="just">
              <a:buNone/>
            </a:pPr>
            <a:r>
              <a:rPr lang="ru-RU" sz="2400" dirty="0"/>
              <a:t>В ходе выполнения курсовой работы было разработано клиент-серверное мобильное приложение игрового </a:t>
            </a:r>
            <a:r>
              <a:rPr lang="ru-RU" sz="2400" dirty="0" err="1"/>
              <a:t>бэклога</a:t>
            </a:r>
            <a:r>
              <a:rPr lang="ru-RU" sz="2400" dirty="0"/>
              <a:t>, позволяющее пользователям вести учёт пройденных и запланированных игр, писать короткие текстовые отзывы и отслеживать игровой прогресс. Архитектура системы включает </a:t>
            </a:r>
            <a:r>
              <a:rPr lang="ru-RU" sz="2400" dirty="0" err="1"/>
              <a:t>Android</a:t>
            </a:r>
            <a:r>
              <a:rPr lang="ru-RU" sz="2400" dirty="0"/>
              <a:t>-клиент на </a:t>
            </a:r>
            <a:r>
              <a:rPr lang="ru-RU" sz="2400" dirty="0" err="1"/>
              <a:t>Kotlin</a:t>
            </a:r>
            <a:r>
              <a:rPr lang="ru-RU" sz="2400" dirty="0"/>
              <a:t> и серверную часть на Spring Boot с базой данных MySQL. Приложение ориентировано на простоту использования, чистую структуру и расширяемость. Функциональные возможности приложения включают регистрацию, авторизацию с JWT-токенами, отображение профиля и списков игр по категориям (например, «Хочу поиграть», «Прохожу», «Пройдено на 100%»), добавление и удаление игр, а также публикацию и просмотр отзывов. Для администраторов реализована возможность добавления, редактирования и удаления игр и платформ. Серверная часть использует Spring Data JPA для взаимодействия с базой данных и обеспечивает открытое REST API. Тестирование показало стабильную работу приложения и корректную реализацию всех пользовательских сценариев.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106863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765B1-C798-6766-F686-87877F7D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3606536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	</a:t>
            </a:r>
            <a:r>
              <a:rPr lang="en-RU" dirty="0"/>
              <a:t>Разработка клиент-серверного Android-приложения </a:t>
            </a:r>
            <a:r>
              <a:rPr lang="ru-RU" dirty="0"/>
              <a:t>игрового </a:t>
            </a:r>
            <a:r>
              <a:rPr lang="ru-RU" dirty="0" err="1"/>
              <a:t>бэклога</a:t>
            </a:r>
            <a:r>
              <a:rPr lang="en-RU" dirty="0"/>
              <a:t> на Kotlin, </a:t>
            </a:r>
            <a:r>
              <a:rPr lang="ru-RU" dirty="0"/>
              <a:t>которое даёт пользователю возможность</a:t>
            </a:r>
            <a:r>
              <a:rPr lang="en-RU" dirty="0"/>
              <a:t>:</a:t>
            </a:r>
          </a:p>
          <a:p>
            <a:pPr lvl="0" algn="just"/>
            <a:r>
              <a:rPr lang="ru-RU" dirty="0"/>
              <a:t>Изучать информацию об играх</a:t>
            </a:r>
            <a:endParaRPr lang="en-RU" dirty="0"/>
          </a:p>
          <a:p>
            <a:pPr lvl="0" algn="just"/>
            <a:r>
              <a:rPr lang="ru-RU" dirty="0"/>
              <a:t>Добавлять игры в различные списки («Хочу пройти», «Прохожу», «Пройдено» и т.д.)</a:t>
            </a:r>
          </a:p>
          <a:p>
            <a:pPr lvl="0" algn="just"/>
            <a:r>
              <a:rPr lang="ru-RU" dirty="0"/>
              <a:t>Оставлять отзывы на игры</a:t>
            </a:r>
            <a:endParaRPr lang="en-RU" dirty="0"/>
          </a:p>
          <a:p>
            <a:pPr lvl="0" algn="just"/>
            <a:r>
              <a:rPr lang="en-RU" dirty="0"/>
              <a:t>Искать </a:t>
            </a:r>
            <a:r>
              <a:rPr lang="ru-RU" dirty="0"/>
              <a:t>игры</a:t>
            </a:r>
            <a:r>
              <a:rPr lang="en-RU" dirty="0"/>
              <a:t> по </a:t>
            </a:r>
            <a:r>
              <a:rPr lang="ru-RU" dirty="0"/>
              <a:t>названию</a:t>
            </a:r>
            <a:endParaRPr lang="en-RU" dirty="0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7E89DFA3-7076-C4F4-85EC-E896E097A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12625"/>
            <a:ext cx="8896350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Цель</a:t>
            </a:r>
            <a:r>
              <a:rPr lang="ru-RU" altLang="ru-RU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306380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420AC-CE00-A108-C231-3BB6B89E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FFA5-D039-95E1-6B71-5504C036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81" y="855397"/>
            <a:ext cx="10028237" cy="54014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/>
              <a:t>1. Описание предметной области мобильного приложения.</a:t>
            </a:r>
            <a:endParaRPr lang="en-RU" sz="2400" dirty="0"/>
          </a:p>
          <a:p>
            <a:pPr marL="0" indent="0">
              <a:buNone/>
            </a:pPr>
            <a:r>
              <a:rPr lang="ru-RU" sz="2400" dirty="0"/>
              <a:t>2.</a:t>
            </a:r>
            <a:r>
              <a:rPr lang="en-US" sz="2400" dirty="0"/>
              <a:t> </a:t>
            </a:r>
            <a:r>
              <a:rPr lang="ru-RU" sz="2400" dirty="0"/>
              <a:t>Сравнительный анализ существующих аналогов мобильного приложения.</a:t>
            </a:r>
            <a:endParaRPr lang="en-RU" sz="2400" dirty="0"/>
          </a:p>
          <a:p>
            <a:pPr marL="0" indent="0">
              <a:buNone/>
            </a:pPr>
            <a:r>
              <a:rPr lang="ru-RU" sz="2400" dirty="0"/>
              <a:t>3. Обоснование выбора инструментальных средств разработки мобильного приложения.</a:t>
            </a:r>
            <a:endParaRPr lang="en-RU" sz="2400" dirty="0"/>
          </a:p>
          <a:p>
            <a:pPr marL="0" indent="0">
              <a:buNone/>
            </a:pPr>
            <a:r>
              <a:rPr lang="ru-RU" sz="2400" dirty="0"/>
              <a:t>4. Определение функциональных и нефункциональных требований.</a:t>
            </a:r>
            <a:endParaRPr lang="en-RU" sz="2400" dirty="0"/>
          </a:p>
          <a:p>
            <a:pPr marL="0" indent="0">
              <a:buNone/>
            </a:pPr>
            <a:r>
              <a:rPr lang="ru-RU" sz="2400" dirty="0"/>
              <a:t>5. Проектирование пользовательского интерфейса мобильного приложения.</a:t>
            </a:r>
            <a:endParaRPr lang="en-RU" sz="2400" dirty="0"/>
          </a:p>
          <a:p>
            <a:pPr marL="0" indent="0">
              <a:buNone/>
            </a:pPr>
            <a:r>
              <a:rPr lang="ru-RU" sz="2400" dirty="0"/>
              <a:t>6. Логическая модель мобильного приложения (диаграмма в нотации </a:t>
            </a:r>
            <a:r>
              <a:rPr lang="en-US" sz="2400" dirty="0"/>
              <a:t>IDEFO</a:t>
            </a:r>
            <a:r>
              <a:rPr lang="ru-RU" sz="2400" dirty="0"/>
              <a:t>, диаграмма классов).</a:t>
            </a:r>
            <a:endParaRPr lang="en-RU" sz="2400" dirty="0"/>
          </a:p>
          <a:p>
            <a:pPr marL="0" indent="0">
              <a:buNone/>
            </a:pPr>
            <a:r>
              <a:rPr lang="ru-RU" sz="2400" dirty="0"/>
              <a:t>7. Проектирование базы данных мобильного приложения.</a:t>
            </a:r>
            <a:endParaRPr lang="en-RU" sz="2400" dirty="0"/>
          </a:p>
          <a:p>
            <a:pPr marL="0" indent="0">
              <a:buNone/>
            </a:pPr>
            <a:r>
              <a:rPr lang="ru-RU" sz="2400" dirty="0"/>
              <a:t>8. Разработка клиентской части мобильного приложения.</a:t>
            </a:r>
            <a:endParaRPr lang="en-RU" sz="2400" dirty="0"/>
          </a:p>
          <a:p>
            <a:pPr marL="0" indent="0">
              <a:buNone/>
            </a:pPr>
            <a:r>
              <a:rPr lang="ru-RU" sz="2400" dirty="0"/>
              <a:t>9. Разработка серверной части мобильного приложения.</a:t>
            </a:r>
            <a:endParaRPr lang="en-RU" sz="2400" dirty="0"/>
          </a:p>
          <a:p>
            <a:pPr marL="0" indent="0">
              <a:buNone/>
            </a:pPr>
            <a:r>
              <a:rPr lang="ru-RU" sz="2400" dirty="0"/>
              <a:t>10. Тестирование разработанного мобильного приложения.</a:t>
            </a:r>
            <a:endParaRPr lang="en-RU" sz="2400" dirty="0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7985DDED-0EEF-510F-8F01-764AF08F6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03198"/>
            <a:ext cx="8896350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Задачи</a:t>
            </a:r>
            <a:r>
              <a:rPr lang="ru-RU" altLang="ru-RU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29525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281D3-6657-0006-FE33-12F9E58F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8D63-A21F-45AC-8713-E9AF329A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81" y="1308232"/>
            <a:ext cx="10028237" cy="424153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/>
              <a:t>	В эпоху растущей популярности видеоигр пользователи всё чаще сталкиваются с необходимостью упорядочивания своего игрового опыта — от планов на прохождение до фиксации завершённых проектов. Существующие платформы вроде </a:t>
            </a:r>
            <a:r>
              <a:rPr lang="ru-RU" dirty="0" err="1"/>
              <a:t>Backloggd</a:t>
            </a:r>
            <a:r>
              <a:rPr lang="ru-RU" dirty="0"/>
              <a:t>, </a:t>
            </a:r>
            <a:r>
              <a:rPr lang="ru-RU" dirty="0" err="1"/>
              <a:t>HowLongToBeat</a:t>
            </a:r>
            <a:r>
              <a:rPr lang="ru-RU" dirty="0"/>
              <a:t> и IGN </a:t>
            </a:r>
            <a:r>
              <a:rPr lang="ru-RU" dirty="0" err="1"/>
              <a:t>Playlist</a:t>
            </a:r>
            <a:r>
              <a:rPr lang="ru-RU" dirty="0"/>
              <a:t> предлагают различные подходы к решению этой задачи, сочетая элементы каталога, отзывов и аналитики. Однако многим геймерам не требуется громоздкий функционал: вместо комплексных обзоров им достаточно простых текстовых отзывов и удобного инструмента для добавления, отслеживания и хранения информации об играх в личном списке.</a:t>
            </a:r>
            <a:endParaRPr lang="en-RU" dirty="0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81641B4C-060F-90BE-4860-52C5FC8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03198"/>
            <a:ext cx="8896350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Состояние</a:t>
            </a:r>
            <a:r>
              <a:rPr lang="ru-RU" altLang="ru-RU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исследуемой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336860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FE5C1-7B0E-8CB9-F7CB-AC916FF08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>
            <a:extLst>
              <a:ext uri="{FF2B5EF4-FFF2-40B4-BE49-F238E27FC236}">
                <a16:creationId xmlns:a16="http://schemas.microsoft.com/office/drawing/2014/main" id="{2841C518-1C21-A025-87F7-F6F4D9B46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03198"/>
            <a:ext cx="8896350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Сравнительный</a:t>
            </a:r>
            <a:r>
              <a:rPr lang="ru-RU" altLang="ru-RU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анализ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9DCF37E-0DB2-4E58-B29C-B418DFA8A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680775"/>
              </p:ext>
            </p:extLst>
          </p:nvPr>
        </p:nvGraphicFramePr>
        <p:xfrm>
          <a:off x="235670" y="1036949"/>
          <a:ext cx="11755225" cy="525205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44325">
                  <a:extLst>
                    <a:ext uri="{9D8B030D-6E8A-4147-A177-3AD203B41FA5}">
                      <a16:colId xmlns:a16="http://schemas.microsoft.com/office/drawing/2014/main" val="3512388669"/>
                    </a:ext>
                  </a:extLst>
                </a:gridCol>
                <a:gridCol w="2328334">
                  <a:extLst>
                    <a:ext uri="{9D8B030D-6E8A-4147-A177-3AD203B41FA5}">
                      <a16:colId xmlns:a16="http://schemas.microsoft.com/office/drawing/2014/main" val="208296999"/>
                    </a:ext>
                  </a:extLst>
                </a:gridCol>
                <a:gridCol w="2347872">
                  <a:extLst>
                    <a:ext uri="{9D8B030D-6E8A-4147-A177-3AD203B41FA5}">
                      <a16:colId xmlns:a16="http://schemas.microsoft.com/office/drawing/2014/main" val="4118303921"/>
                    </a:ext>
                  </a:extLst>
                </a:gridCol>
                <a:gridCol w="2295370">
                  <a:extLst>
                    <a:ext uri="{9D8B030D-6E8A-4147-A177-3AD203B41FA5}">
                      <a16:colId xmlns:a16="http://schemas.microsoft.com/office/drawing/2014/main" val="2197759795"/>
                    </a:ext>
                  </a:extLst>
                </a:gridCol>
                <a:gridCol w="2339324">
                  <a:extLst>
                    <a:ext uri="{9D8B030D-6E8A-4147-A177-3AD203B41FA5}">
                      <a16:colId xmlns:a16="http://schemas.microsoft.com/office/drawing/2014/main" val="630997197"/>
                    </a:ext>
                  </a:extLst>
                </a:gridCol>
              </a:tblGrid>
              <a:tr h="46388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 dirty="0">
                          <a:solidFill>
                            <a:schemeClr val="lt1"/>
                          </a:solidFill>
                          <a:effectLst/>
                        </a:rPr>
                        <a:t>Критерий</a:t>
                      </a:r>
                      <a:endParaRPr lang="ru-RU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>
                          <a:solidFill>
                            <a:schemeClr val="lt1"/>
                          </a:solidFill>
                          <a:effectLst/>
                        </a:rPr>
                        <a:t>Backloggd</a:t>
                      </a:r>
                      <a:endParaRPr lang="ru-RU" sz="14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>
                          <a:solidFill>
                            <a:schemeClr val="lt1"/>
                          </a:solidFill>
                          <a:effectLst/>
                        </a:rPr>
                        <a:t>HowLongToBeat</a:t>
                      </a:r>
                      <a:endParaRPr lang="ru-RU" sz="14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>
                          <a:solidFill>
                            <a:schemeClr val="lt1"/>
                          </a:solidFill>
                          <a:effectLst/>
                        </a:rPr>
                        <a:t>IGN Playlist</a:t>
                      </a:r>
                      <a:endParaRPr lang="ru-RU" sz="14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>
                          <a:solidFill>
                            <a:schemeClr val="lt1"/>
                          </a:solidFill>
                          <a:effectLst/>
                        </a:rPr>
                        <a:t>Наш проект</a:t>
                      </a:r>
                      <a:endParaRPr lang="ru-RU" sz="14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extLst>
                  <a:ext uri="{0D108BD9-81ED-4DB2-BD59-A6C34878D82A}">
                    <a16:rowId xmlns:a16="http://schemas.microsoft.com/office/drawing/2014/main" val="3141731428"/>
                  </a:ext>
                </a:extLst>
              </a:tr>
              <a:tr h="4646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 dirty="0">
                          <a:solidFill>
                            <a:schemeClr val="lt1"/>
                          </a:solidFill>
                          <a:effectLst/>
                        </a:rPr>
                        <a:t>Платформы</a:t>
                      </a:r>
                      <a:endParaRPr lang="ru-RU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</a:rPr>
                        <a:t>Web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</a:rPr>
                        <a:t>Web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</a:rPr>
                        <a:t>Web, Android, iOS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</a:rPr>
                        <a:t>Android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extLst>
                  <a:ext uri="{0D108BD9-81ED-4DB2-BD59-A6C34878D82A}">
                    <a16:rowId xmlns:a16="http://schemas.microsoft.com/office/drawing/2014/main" val="583389681"/>
                  </a:ext>
                </a:extLst>
              </a:tr>
              <a:tr h="21964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>
                          <a:solidFill>
                            <a:schemeClr val="lt1"/>
                          </a:solidFill>
                          <a:effectLst/>
                        </a:rPr>
                        <a:t>Описание игр</a:t>
                      </a:r>
                      <a:endParaRPr lang="ru-RU" sz="14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ограниченное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extLst>
                  <a:ext uri="{0D108BD9-81ED-4DB2-BD59-A6C34878D82A}">
                    <a16:rowId xmlns:a16="http://schemas.microsoft.com/office/drawing/2014/main" val="16367174"/>
                  </a:ext>
                </a:extLst>
              </a:tr>
              <a:tr h="4646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>
                          <a:solidFill>
                            <a:schemeClr val="lt1"/>
                          </a:solidFill>
                          <a:effectLst/>
                        </a:rPr>
                        <a:t>Возможность писать отзывы</a:t>
                      </a:r>
                      <a:endParaRPr lang="ru-RU" sz="14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 dirty="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extLst>
                  <a:ext uri="{0D108BD9-81ED-4DB2-BD59-A6C34878D82A}">
                    <a16:rowId xmlns:a16="http://schemas.microsoft.com/office/drawing/2014/main" val="2025751877"/>
                  </a:ext>
                </a:extLst>
              </a:tr>
              <a:tr h="95390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>
                          <a:solidFill>
                            <a:schemeClr val="lt1"/>
                          </a:solidFill>
                          <a:effectLst/>
                        </a:rPr>
                        <a:t>Открытое REST-API</a:t>
                      </a:r>
                      <a:endParaRPr lang="ru-RU" sz="14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есть (код открыт, Swagger в разработке)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extLst>
                  <a:ext uri="{0D108BD9-81ED-4DB2-BD59-A6C34878D82A}">
                    <a16:rowId xmlns:a16="http://schemas.microsoft.com/office/drawing/2014/main" val="2302698494"/>
                  </a:ext>
                </a:extLst>
              </a:tr>
              <a:tr h="4646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>
                          <a:solidFill>
                            <a:schemeClr val="lt1"/>
                          </a:solidFill>
                          <a:effectLst/>
                        </a:rPr>
                        <a:t>Аутентификация</a:t>
                      </a:r>
                      <a:endParaRPr lang="ru-RU" sz="14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через соцсети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логин + пароль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через IGN аккаунт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логин + пароль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extLst>
                  <a:ext uri="{0D108BD9-81ED-4DB2-BD59-A6C34878D82A}">
                    <a16:rowId xmlns:a16="http://schemas.microsoft.com/office/drawing/2014/main" val="611544914"/>
                  </a:ext>
                </a:extLst>
              </a:tr>
              <a:tr h="119954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>
                          <a:solidFill>
                            <a:schemeClr val="lt1"/>
                          </a:solidFill>
                          <a:effectLst/>
                        </a:rPr>
                        <a:t>CRUD-операции с играми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>
                          <a:solidFill>
                            <a:schemeClr val="lt1"/>
                          </a:solidFill>
                          <a:effectLst/>
                        </a:rPr>
                        <a:t> </a:t>
                      </a:r>
                      <a:endParaRPr lang="ru-RU" sz="14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только просмотр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только просмотр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только просмотр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Полный набор (создание, чтение, обновление, удаление)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extLst>
                  <a:ext uri="{0D108BD9-81ED-4DB2-BD59-A6C34878D82A}">
                    <a16:rowId xmlns:a16="http://schemas.microsoft.com/office/drawing/2014/main" val="2459784375"/>
                  </a:ext>
                </a:extLst>
              </a:tr>
              <a:tr h="95390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1" kern="100">
                          <a:solidFill>
                            <a:schemeClr val="lt1"/>
                          </a:solidFill>
                          <a:effectLst/>
                        </a:rPr>
                        <a:t>Технологический стек</a:t>
                      </a:r>
                      <a:endParaRPr lang="ru-RU" sz="1400" b="1" kern="1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React, Node.js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</a:rPr>
                        <a:t>PHP, JavaScript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ru-RU" sz="1400" b="0" kern="100">
                          <a:solidFill>
                            <a:schemeClr val="tx1"/>
                          </a:solidFill>
                          <a:effectLst/>
                        </a:rPr>
                        <a:t>React, Node.js</a:t>
                      </a:r>
                      <a:endParaRPr lang="ru-RU" sz="14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Kotlin + Retrofit, Spring Boot 3 + MySQL</a:t>
                      </a:r>
                      <a:endParaRPr lang="ru-RU" sz="14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43" marR="51443" marT="0" marB="0"/>
                </a:tc>
                <a:extLst>
                  <a:ext uri="{0D108BD9-81ED-4DB2-BD59-A6C34878D82A}">
                    <a16:rowId xmlns:a16="http://schemas.microsoft.com/office/drawing/2014/main" val="2218574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253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BB899-2079-B36A-7758-2216CBE32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>
            <a:extLst>
              <a:ext uri="{FF2B5EF4-FFF2-40B4-BE49-F238E27FC236}">
                <a16:creationId xmlns:a16="http://schemas.microsoft.com/office/drawing/2014/main" id="{1F986998-B33E-051B-CBFC-3A29132F9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03198"/>
            <a:ext cx="8896350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Диаграмма</a:t>
            </a:r>
            <a:r>
              <a:rPr lang="ru-RU" altLang="ru-RU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use-case</a:t>
            </a:r>
            <a:endParaRPr lang="ru-RU" altLang="ru-RU"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35A45-2826-8139-D5F1-23F1B8665F6F}"/>
              </a:ext>
            </a:extLst>
          </p:cNvPr>
          <p:cNvSpPr txBox="1"/>
          <p:nvPr/>
        </p:nvSpPr>
        <p:spPr>
          <a:xfrm>
            <a:off x="11446933" y="368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B6BE4-D300-5D60-B43C-DDA570B24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207" y="1453307"/>
            <a:ext cx="10973585" cy="44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B41F7-A7B1-7FD5-E1FE-559168114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>
            <a:extLst>
              <a:ext uri="{FF2B5EF4-FFF2-40B4-BE49-F238E27FC236}">
                <a16:creationId xmlns:a16="http://schemas.microsoft.com/office/drawing/2014/main" id="{221AB0F0-AECD-EAE9-A71B-73B73E97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3198"/>
            <a:ext cx="10515600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Архитектура предлагаемого решения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E37C7-4A87-89E6-8A0C-96AD57D4255B}"/>
              </a:ext>
            </a:extLst>
          </p:cNvPr>
          <p:cNvSpPr txBox="1"/>
          <p:nvPr/>
        </p:nvSpPr>
        <p:spPr>
          <a:xfrm>
            <a:off x="11446933" y="368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387E0A-07AE-9AFB-EF39-D72ACDEFB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172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Основные компоненты системы:</a:t>
            </a:r>
          </a:p>
          <a:p>
            <a:r>
              <a:rPr lang="ru-RU" dirty="0"/>
              <a:t>Клиентская часть (</a:t>
            </a:r>
            <a:r>
              <a:rPr lang="ru-RU" dirty="0" err="1"/>
              <a:t>Kotlin</a:t>
            </a:r>
            <a:r>
              <a:rPr lang="ru-RU" dirty="0"/>
              <a:t>) — отвечает за пользовательский интерфейс, обработку ввода, навигацию между экранами и взаимодействие с сервером через API.</a:t>
            </a:r>
          </a:p>
          <a:p>
            <a:r>
              <a:rPr lang="ru-RU" dirty="0"/>
              <a:t>Серверная часть (Spring Boot) — обрабатывает входящие запросы от клиента, реализует бизнес-логику и осуществляет доступ к данным.</a:t>
            </a:r>
          </a:p>
          <a:p>
            <a:r>
              <a:rPr lang="ru-RU" dirty="0"/>
              <a:t>База данных (MySQL) — хранит сведения о пользователях, их игровых списках и отзывах, а также информацию об играх и платформах. Обеспечивает целостность и постоянную доступность данных для серверной части.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448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B6EE-D3A4-A9E8-8E11-B7D1DC4D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>
            <a:extLst>
              <a:ext uri="{FF2B5EF4-FFF2-40B4-BE49-F238E27FC236}">
                <a16:creationId xmlns:a16="http://schemas.microsoft.com/office/drawing/2014/main" id="{874F3F65-F20D-8C92-FE91-748C8BE4A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203198"/>
            <a:ext cx="8896350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Основные компоненты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5C9C3-9946-26C1-361A-1613A670716F}"/>
              </a:ext>
            </a:extLst>
          </p:cNvPr>
          <p:cNvSpPr txBox="1"/>
          <p:nvPr/>
        </p:nvSpPr>
        <p:spPr>
          <a:xfrm>
            <a:off x="11446933" y="368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FF67C-13C5-6967-2725-62A2683FF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6300" y="810851"/>
            <a:ext cx="6359399" cy="584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9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387-271C-767B-3EA2-BE056A36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>
            <a:extLst>
              <a:ext uri="{FF2B5EF4-FFF2-40B4-BE49-F238E27FC236}">
                <a16:creationId xmlns:a16="http://schemas.microsoft.com/office/drawing/2014/main" id="{73719344-78C9-8FDB-1E8A-25CB1F023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168" y="203198"/>
            <a:ext cx="11009495" cy="5989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algn="ctr">
              <a:lnSpc>
                <a:spcPct val="70000"/>
              </a:lnSpc>
              <a:spcBef>
                <a:spcPts val="1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Диаграмма </a:t>
            </a:r>
            <a:r>
              <a:rPr lang="en-US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IDEF0</a:t>
            </a:r>
            <a:r>
              <a:rPr lang="ru-RU" altLang="ru-RU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(контекстный уровень)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E6321-062F-F0C1-D7F5-4FA71C581F06}"/>
              </a:ext>
            </a:extLst>
          </p:cNvPr>
          <p:cNvSpPr txBox="1"/>
          <p:nvPr/>
        </p:nvSpPr>
        <p:spPr>
          <a:xfrm>
            <a:off x="11446933" y="368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0A81C5-9899-482F-350E-E303B1ED6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1601" y="1020048"/>
            <a:ext cx="7468797" cy="51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42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117</TotalTime>
  <Words>672</Words>
  <Application>Microsoft Office PowerPoint</Application>
  <PresentationFormat>Широкоэкранный</PresentationFormat>
  <Paragraphs>78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МИНОБРНАУКИ РОССИИ Федеральное государственное бюджетное образовательное учреждение высшего образования «МИРЭА – Российский технологический университет» РТУ МИРЭА Институт информационных технологий (ИИТ) Кафедра математического обеспечения и стандартизации информационных технологий (МОСИТ) КУРСОВАЯ РАБОТА по дисциплине «Разработка клиент-серверных мобильных приложений»  Тема курсовой работы: «Разработка клиент-серверного мобильного приложения игрового бэклога»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МИНОБРНАУКИ РОССИИ Федеральное государственное бюджетное образовательное учреждение высшего образования «МИРЭА – Российский технологический университет» РТУ МИРЭА Институт информационных технологий (ИИТ) Кафедра математического обеспечения и стандартизации информационных технологий (МОСИТ) КУРСОВАЯ РАБОТА по дисциплине «Разработка клиент-серверных мобильных приложений»  Тема курсовой работы: «Разработка клиент-серверного мобильного приложения игрового бэклога»</dc:title>
  <dc:creator>Andrew Rarmash</dc:creator>
  <cp:lastModifiedBy>Andrew Rarmash</cp:lastModifiedBy>
  <cp:revision>60</cp:revision>
  <dcterms:created xsi:type="dcterms:W3CDTF">2025-06-05T17:03:32Z</dcterms:created>
  <dcterms:modified xsi:type="dcterms:W3CDTF">2025-06-17T00:05:53Z</dcterms:modified>
</cp:coreProperties>
</file>